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2" r:id="rId8"/>
    <p:sldId id="261" r:id="rId9"/>
    <p:sldId id="263"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4"/>
            <a:ext cx="7786742" cy="2286016"/>
          </a:xfrm>
        </p:spPr>
        <p:txBody>
          <a:bodyPr>
            <a:normAutofit fontScale="90000"/>
          </a:bodyPr>
          <a:lstStyle/>
          <a:p>
            <a:r>
              <a:rPr lang="ru-RU" i="1" dirty="0" smtClean="0"/>
              <a:t>Отчет МАУ ДО Центр «Радуга»     об исполнении корпоративных планов   по противодействию         коррупции за 2022 год</a:t>
            </a:r>
            <a:endParaRPr lang="ru-RU" i="1"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User\Desktop\коррупция\кор.jpg"/>
          <p:cNvPicPr>
            <a:picLocks noChangeAspect="1" noChangeArrowheads="1"/>
          </p:cNvPicPr>
          <p:nvPr/>
        </p:nvPicPr>
        <p:blipFill>
          <a:blip r:embed="rId2"/>
          <a:srcRect/>
          <a:stretch>
            <a:fillRect/>
          </a:stretch>
        </p:blipFill>
        <p:spPr bwMode="auto">
          <a:xfrm>
            <a:off x="1428728" y="3214686"/>
            <a:ext cx="6357982" cy="323576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МАУ ДО Центр «Радуга»</a:t>
            </a:r>
            <a:endParaRPr lang="ru-RU" dirty="0"/>
          </a:p>
        </p:txBody>
      </p:sp>
      <p:sp>
        <p:nvSpPr>
          <p:cNvPr id="3" name="Содержимое 2"/>
          <p:cNvSpPr>
            <a:spLocks noGrp="1"/>
          </p:cNvSpPr>
          <p:nvPr>
            <p:ph idx="1"/>
          </p:nvPr>
        </p:nvSpPr>
        <p:spPr>
          <a:xfrm>
            <a:off x="457200" y="1600200"/>
            <a:ext cx="8401080" cy="4829196"/>
          </a:xfrm>
        </p:spPr>
        <p:txBody>
          <a:bodyPr>
            <a:normAutofit fontScale="70000" lnSpcReduction="20000"/>
          </a:bodyPr>
          <a:lstStyle/>
          <a:p>
            <a:r>
              <a:rPr lang="ru-RU" b="1" dirty="0" smtClean="0"/>
              <a:t>Основные принципы </a:t>
            </a:r>
            <a:r>
              <a:rPr lang="ru-RU" b="1" dirty="0" err="1" smtClean="0"/>
              <a:t>антикоррупционной</a:t>
            </a:r>
            <a:r>
              <a:rPr lang="ru-RU" b="1" dirty="0" smtClean="0"/>
              <a:t> </a:t>
            </a:r>
            <a:r>
              <a:rPr lang="ru-RU" b="1" dirty="0" smtClean="0"/>
              <a:t>политики</a:t>
            </a:r>
            <a:r>
              <a:rPr lang="ru-RU" b="1" dirty="0" smtClean="0"/>
              <a:t> Учреждения</a:t>
            </a:r>
            <a:endParaRPr lang="ru-RU" dirty="0" smtClean="0"/>
          </a:p>
          <a:p>
            <a:pPr>
              <a:buNone/>
            </a:pPr>
            <a:r>
              <a:rPr lang="ru-RU" b="1" dirty="0" smtClean="0"/>
              <a:t> </a:t>
            </a:r>
            <a:endParaRPr lang="ru-RU" dirty="0" smtClean="0"/>
          </a:p>
          <a:p>
            <a:r>
              <a:rPr lang="ru-RU" dirty="0" smtClean="0"/>
              <a:t>1</a:t>
            </a:r>
            <a:r>
              <a:rPr lang="ru-RU" dirty="0" smtClean="0"/>
              <a:t>) принцип соответствия </a:t>
            </a:r>
            <a:r>
              <a:rPr lang="ru-RU" dirty="0" err="1" smtClean="0"/>
              <a:t>антикоррупционной</a:t>
            </a:r>
            <a:r>
              <a:rPr lang="ru-RU" dirty="0" smtClean="0"/>
              <a:t> политики Учреждения законодательству Российской Федерации и общепринятым нормам права.</a:t>
            </a:r>
          </a:p>
          <a:p>
            <a:r>
              <a:rPr lang="ru-RU" dirty="0" smtClean="0"/>
              <a:t>2) принцип личного примера руководства.</a:t>
            </a:r>
          </a:p>
          <a:p>
            <a:r>
              <a:rPr lang="ru-RU" dirty="0" smtClean="0"/>
              <a:t>3) принцип вовлеченности работников.</a:t>
            </a:r>
          </a:p>
          <a:p>
            <a:r>
              <a:rPr lang="ru-RU" dirty="0" smtClean="0"/>
              <a:t>4) принцип соразмерности антикоррупционных процедур коррупционным рискам.</a:t>
            </a:r>
          </a:p>
          <a:p>
            <a:r>
              <a:rPr lang="ru-RU" dirty="0" smtClean="0"/>
              <a:t>5) принцип эффективности антикоррупционных процедур.</a:t>
            </a:r>
          </a:p>
          <a:p>
            <a:r>
              <a:rPr lang="ru-RU" dirty="0" smtClean="0"/>
              <a:t>6) принцип ответственности и неотвратимости наказания.</a:t>
            </a:r>
          </a:p>
          <a:p>
            <a:r>
              <a:rPr lang="ru-RU" dirty="0" smtClean="0"/>
              <a:t>7) принцип открытости хозяйственной и иной деятельности.</a:t>
            </a:r>
          </a:p>
          <a:p>
            <a:r>
              <a:rPr lang="ru-RU" dirty="0" smtClean="0"/>
              <a:t>8) принцип постоянного контроля и регулярного мониторинга.</a:t>
            </a:r>
          </a:p>
          <a:p>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noAutofit/>
          </a:bodyPr>
          <a:lstStyle/>
          <a:p>
            <a:r>
              <a:rPr lang="ru-RU" sz="2800" b="1" dirty="0" smtClean="0"/>
              <a:t>ВИДЫ КОРРУПЦИИ</a:t>
            </a:r>
            <a:br>
              <a:rPr lang="ru-RU" sz="2800" b="1" dirty="0" smtClean="0"/>
            </a:br>
            <a:r>
              <a:rPr lang="ru-RU" sz="2000" b="1" i="1" dirty="0" smtClean="0"/>
              <a:t>Бытовая коррупция </a:t>
            </a:r>
            <a:r>
              <a:rPr lang="ru-RU" sz="2000" i="1" dirty="0" smtClean="0"/>
              <a:t/>
            </a:r>
            <a:br>
              <a:rPr lang="ru-RU" sz="2000" i="1" dirty="0" smtClean="0"/>
            </a:br>
            <a:r>
              <a:rPr lang="ru-RU" sz="2000" b="1" i="1" dirty="0" smtClean="0"/>
              <a:t>Деловая коррупция </a:t>
            </a:r>
            <a:r>
              <a:rPr lang="ru-RU" sz="2000" i="1" dirty="0" smtClean="0"/>
              <a:t/>
            </a:r>
            <a:br>
              <a:rPr lang="ru-RU" sz="2000" i="1" dirty="0" smtClean="0"/>
            </a:br>
            <a:r>
              <a:rPr lang="ru-RU" sz="2000" b="1" i="1" dirty="0" smtClean="0"/>
              <a:t>Коррупция верховной власти</a:t>
            </a:r>
            <a:r>
              <a:rPr lang="ru-RU" sz="2000" i="1" dirty="0" smtClean="0"/>
              <a:t> </a:t>
            </a:r>
            <a:br>
              <a:rPr lang="ru-RU" sz="2000" i="1" dirty="0" smtClean="0"/>
            </a:br>
            <a:endParaRPr lang="ru-RU" sz="2000" i="1" dirty="0"/>
          </a:p>
        </p:txBody>
      </p:sp>
      <p:pic>
        <p:nvPicPr>
          <p:cNvPr id="4" name="Содержимое 3" descr="D:\Rabochee dobro\Общие файлы\Доклады\Школьные тексты\Корупция\Не слышу-не вижу - молчу.jpg"/>
          <p:cNvPicPr>
            <a:picLocks noGrp="1"/>
          </p:cNvPicPr>
          <p:nvPr>
            <p:ph idx="1"/>
          </p:nvPr>
        </p:nvPicPr>
        <p:blipFill>
          <a:blip r:embed="rId2"/>
          <a:srcRect/>
          <a:stretch>
            <a:fillRect/>
          </a:stretch>
        </p:blipFill>
        <p:spPr>
          <a:xfrm>
            <a:off x="1357290" y="1928802"/>
            <a:ext cx="6003434" cy="462598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solidFill>
                <a:effectLst>
                  <a:outerShdw blurRad="38100" dist="38100" dir="2700000" algn="tl">
                    <a:srgbClr val="000000">
                      <a:alpha val="43137"/>
                    </a:srgbClr>
                  </a:outerShdw>
                </a:effectLst>
              </a:rPr>
              <a:t>Что такое коррупция?</a:t>
            </a:r>
            <a:endParaRPr lang="ru-RU" dirty="0"/>
          </a:p>
        </p:txBody>
      </p:sp>
      <p:sp>
        <p:nvSpPr>
          <p:cNvPr id="3" name="Содержимое 2"/>
          <p:cNvSpPr>
            <a:spLocks noGrp="1"/>
          </p:cNvSpPr>
          <p:nvPr>
            <p:ph idx="1"/>
          </p:nvPr>
        </p:nvSpPr>
        <p:spPr/>
        <p:txBody>
          <a:bodyPr>
            <a:normAutofit/>
          </a:bodyPr>
          <a:lstStyle/>
          <a:p>
            <a:r>
              <a:rPr lang="ru-RU" sz="1900" b="1" dirty="0" smtClean="0"/>
              <a:t>Коррупция </a:t>
            </a:r>
            <a:r>
              <a:rPr lang="ru-RU" sz="1900" dirty="0" smtClean="0"/>
              <a:t>— злоупотребление служебным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Совершение деяний, указанных выше, от имени или в интересах юридического лица.</a:t>
            </a:r>
          </a:p>
          <a:p>
            <a:pPr>
              <a:buFont typeface="Wingdings 2" pitchFamily="18" charset="2"/>
              <a:buNone/>
            </a:pPr>
            <a:r>
              <a:rPr lang="ru-RU" sz="2000" dirty="0" smtClean="0"/>
              <a:t>КОРРУ́ПЦИЯ (по С.И.Ожегову) – Моральное разложение должностных лиц и политиков, выражающееся в незаконном обогащении, взяточничестве, хищении и срастании с мафиозными структурами. </a:t>
            </a:r>
          </a:p>
          <a:p>
            <a:endParaRPr lang="ru-RU" sz="2400" dirty="0"/>
          </a:p>
        </p:txBody>
      </p:sp>
      <p:pic>
        <p:nvPicPr>
          <p:cNvPr id="4" name="Рисунок 5" descr="D:\Rabochee dobro\Общие файлы\Доклады\Школьные тексты\Корупция\Корупция 1.png"/>
          <p:cNvPicPr>
            <a:picLocks noChangeAspect="1" noChangeArrowheads="1"/>
          </p:cNvPicPr>
          <p:nvPr/>
        </p:nvPicPr>
        <p:blipFill>
          <a:blip r:embed="rId2"/>
          <a:srcRect/>
          <a:stretch>
            <a:fillRect/>
          </a:stretch>
        </p:blipFill>
        <p:spPr bwMode="auto">
          <a:xfrm>
            <a:off x="7000892" y="5643578"/>
            <a:ext cx="1785918" cy="92768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chemeClr val="accent1"/>
                </a:solidFill>
                <a:effectLst>
                  <a:outerShdw blurRad="38100" dist="38100" dir="2700000" algn="tl">
                    <a:srgbClr val="000000">
                      <a:alpha val="43137"/>
                    </a:srgbClr>
                  </a:outerShdw>
                </a:effectLst>
              </a:rPr>
              <a:t>Вред от коррупции:</a:t>
            </a:r>
            <a:endParaRPr lang="ru-RU" sz="4800" dirty="0"/>
          </a:p>
        </p:txBody>
      </p:sp>
      <p:sp>
        <p:nvSpPr>
          <p:cNvPr id="3" name="Содержимое 2"/>
          <p:cNvSpPr>
            <a:spLocks noGrp="1"/>
          </p:cNvSpPr>
          <p:nvPr>
            <p:ph idx="1"/>
          </p:nvPr>
        </p:nvSpPr>
        <p:spPr>
          <a:xfrm>
            <a:off x="457200" y="1600200"/>
            <a:ext cx="8401080" cy="4400568"/>
          </a:xfrm>
        </p:spPr>
        <p:txBody>
          <a:bodyPr>
            <a:normAutofit fontScale="47500" lnSpcReduction="20000"/>
          </a:bodyPr>
          <a:lstStyle/>
          <a:p>
            <a:pPr>
              <a:buFont typeface="Wingdings 2" pitchFamily="18" charset="2"/>
              <a:buNone/>
            </a:pPr>
            <a:r>
              <a:rPr lang="ru-RU" b="1" dirty="0" smtClean="0"/>
              <a:t>Эмпирические данные показывают, что коррупция вызывает: </a:t>
            </a:r>
          </a:p>
          <a:p>
            <a:r>
              <a:rPr lang="ru-RU" dirty="0" smtClean="0"/>
              <a:t>неэффективное распределение и расходование государственных средств и ресурсов;</a:t>
            </a:r>
          </a:p>
          <a:p>
            <a:r>
              <a:rPr lang="ru-RU" dirty="0" smtClean="0"/>
              <a:t>неэффективность коррупционных финансовых потоков с точки зрения экономики страны;</a:t>
            </a:r>
          </a:p>
          <a:p>
            <a:r>
              <a:rPr lang="ru-RU" dirty="0" smtClean="0"/>
              <a:t>потери налогов, когда налоговые органы присваивают себе часть налогов;</a:t>
            </a:r>
          </a:p>
          <a:p>
            <a:r>
              <a:rPr lang="ru-RU" dirty="0" smtClean="0"/>
              <a:t>потери времени из-за чинимых препятствий, снижение эффективности работы государственного аппарата в целом;</a:t>
            </a:r>
          </a:p>
          <a:p>
            <a:r>
              <a:rPr lang="ru-RU" dirty="0" smtClean="0"/>
              <a:t>разорение частных предпринимателей;</a:t>
            </a:r>
          </a:p>
          <a:p>
            <a:r>
              <a:rPr lang="ru-RU" dirty="0" smtClean="0"/>
              <a:t>снижение инвестиций в производство, замедление экономического роста;</a:t>
            </a:r>
          </a:p>
          <a:p>
            <a:r>
              <a:rPr lang="ru-RU" dirty="0" smtClean="0"/>
              <a:t>понижение качества общественного сервиса;</a:t>
            </a:r>
          </a:p>
          <a:p>
            <a:r>
              <a:rPr lang="ru-RU" dirty="0" smtClean="0"/>
              <a:t>нецелевое использование международной помощи развивающимся странам, что резко снижает её эффективность;</a:t>
            </a:r>
          </a:p>
          <a:p>
            <a:r>
              <a:rPr lang="ru-RU" dirty="0" smtClean="0"/>
              <a:t>неэффективное использование способностей индивидов: вместо производства материальных благ люди тратят время на непродуктивный поиск ренты;</a:t>
            </a:r>
          </a:p>
          <a:p>
            <a:r>
              <a:rPr lang="ru-RU" dirty="0" smtClean="0"/>
              <a:t>рост социального неравенства;</a:t>
            </a:r>
          </a:p>
          <a:p>
            <a:r>
              <a:rPr lang="ru-RU" dirty="0" smtClean="0"/>
              <a:t>усиление организованной преступности — банды превращаются в мафию;</a:t>
            </a:r>
          </a:p>
          <a:p>
            <a:r>
              <a:rPr lang="ru-RU" dirty="0" smtClean="0"/>
              <a:t>ущерб политической легитимности власти;</a:t>
            </a:r>
          </a:p>
          <a:p>
            <a:r>
              <a:rPr lang="ru-RU" dirty="0" smtClean="0"/>
              <a:t>снижение общественной морали.</a:t>
            </a:r>
            <a:endParaRPr lang="ru-RU" dirty="0"/>
          </a:p>
        </p:txBody>
      </p:sp>
      <p:pic>
        <p:nvPicPr>
          <p:cNvPr id="4" name="Рисунок 3" descr="https://xn--80acgfbsl1azdqr.xn--p1ai/media/gallery/3/1/31c25bb7a8c8a28507b8e84b18fb7845_250x_.jpg"/>
          <p:cNvPicPr/>
          <p:nvPr/>
        </p:nvPicPr>
        <p:blipFill>
          <a:blip r:embed="rId2"/>
          <a:srcRect/>
          <a:stretch>
            <a:fillRect/>
          </a:stretch>
        </p:blipFill>
        <p:spPr bwMode="auto">
          <a:xfrm>
            <a:off x="6786578" y="5072074"/>
            <a:ext cx="2071702" cy="142876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Противодействие коррупции</a:t>
            </a:r>
            <a:r>
              <a:rPr lang="ru-RU" dirty="0" smtClean="0"/>
              <a:t> </a:t>
            </a:r>
            <a:endParaRPr lang="ru-RU" dirty="0"/>
          </a:p>
        </p:txBody>
      </p:sp>
      <p:sp>
        <p:nvSpPr>
          <p:cNvPr id="3" name="Содержимое 2"/>
          <p:cNvSpPr>
            <a:spLocks noGrp="1"/>
          </p:cNvSpPr>
          <p:nvPr>
            <p:ph idx="1"/>
          </p:nvPr>
        </p:nvSpPr>
        <p:spPr/>
        <p:txBody>
          <a:bodyPr>
            <a:normAutofit fontScale="70000" lnSpcReduction="20000"/>
          </a:bodyPr>
          <a:lstStyle/>
          <a:p>
            <a:r>
              <a:rPr lang="ru-RU" b="1" dirty="0" smtClean="0"/>
              <a:t>Противодействие коррупции</a:t>
            </a:r>
            <a:r>
              <a:rPr lang="ru-RU" dirty="0" smtClean="0"/>
              <a:t> — деятельность федеральных органов государственной власти, органов государственной власти субъектов Российской Федерации, органов местного самоуправления, институтов гражданского общества, организаций и физических лиц в пределах их полномочий:</a:t>
            </a:r>
          </a:p>
          <a:p>
            <a:pPr lvl="0"/>
            <a:r>
              <a:rPr lang="ru-RU" dirty="0" smtClean="0"/>
              <a:t>по предупреждению коррупции, в том числе по выявлению и последующему устранению причин коррупции (профилактика коррупции);</a:t>
            </a:r>
          </a:p>
          <a:p>
            <a:pPr lvl="0"/>
            <a:r>
              <a:rPr lang="ru-RU" dirty="0" smtClean="0"/>
              <a:t>по выявлению, предупреждению, пресечению, раскрытию и расследованию коррупционных правонарушений (борьба с коррупцией);</a:t>
            </a:r>
          </a:p>
          <a:p>
            <a:pPr lvl="0"/>
            <a:r>
              <a:rPr lang="ru-RU" dirty="0" smtClean="0"/>
              <a:t>по минимизации и (или) ликвидации последствий коррупционных правонарушений.</a:t>
            </a:r>
          </a:p>
          <a:p>
            <a:r>
              <a:rPr lang="ru-RU" i="1" dirty="0" smtClean="0"/>
              <a:t>(Федеральный закон от 25.12.2008 № 273-ФЗ (ред. от 22.12.2014) «О противодействии коррупции»).</a:t>
            </a:r>
          </a:p>
          <a:p>
            <a:endParaRPr lang="ru-RU"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4" name="Picture 2" descr="C:\Users\User\Desktop\коррупция\кор2.jpg"/>
          <p:cNvPicPr>
            <a:picLocks noGrp="1" noChangeAspect="1" noChangeArrowheads="1"/>
          </p:cNvPicPr>
          <p:nvPr>
            <p:ph idx="1"/>
          </p:nvPr>
        </p:nvPicPr>
        <p:blipFill>
          <a:blip r:embed="rId2"/>
          <a:srcRect/>
          <a:stretch>
            <a:fillRect/>
          </a:stretch>
        </p:blipFill>
        <p:spPr bwMode="auto">
          <a:xfrm>
            <a:off x="357158" y="428604"/>
            <a:ext cx="8760280" cy="600079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329642" cy="1654164"/>
          </a:xfrm>
        </p:spPr>
        <p:txBody>
          <a:bodyPr>
            <a:normAutofit fontScale="90000"/>
          </a:bodyPr>
          <a:lstStyle/>
          <a:p>
            <a:r>
              <a:rPr lang="ru-RU" i="1" dirty="0" smtClean="0"/>
              <a:t>Обучение и информирование работников МАУ ДО Центр «Радуга»</a:t>
            </a:r>
            <a:endParaRPr lang="ru-RU" i="1" dirty="0"/>
          </a:p>
        </p:txBody>
      </p:sp>
      <p:pic>
        <p:nvPicPr>
          <p:cNvPr id="2050" name="Picture 2" descr="C:\Users\User\Desktop\фото детей 2022-2023гг\20230124_090948.jpg"/>
          <p:cNvPicPr>
            <a:picLocks noGrp="1" noChangeAspect="1" noChangeArrowheads="1"/>
          </p:cNvPicPr>
          <p:nvPr>
            <p:ph idx="1"/>
          </p:nvPr>
        </p:nvPicPr>
        <p:blipFill>
          <a:blip r:embed="rId2" cstate="print"/>
          <a:srcRect l="29783" r="15762"/>
          <a:stretch>
            <a:fillRect/>
          </a:stretch>
        </p:blipFill>
        <p:spPr bwMode="auto">
          <a:xfrm rot="5400000">
            <a:off x="3143240" y="1500174"/>
            <a:ext cx="2928959" cy="3929091"/>
          </a:xfrm>
          <a:prstGeom prst="rect">
            <a:avLst/>
          </a:prstGeom>
          <a:noFill/>
        </p:spPr>
      </p:pic>
      <p:sp>
        <p:nvSpPr>
          <p:cNvPr id="5" name="Прямоугольник 4"/>
          <p:cNvSpPr/>
          <p:nvPr/>
        </p:nvSpPr>
        <p:spPr>
          <a:xfrm>
            <a:off x="1928794" y="5072074"/>
            <a:ext cx="6000792" cy="646331"/>
          </a:xfrm>
          <a:prstGeom prst="rect">
            <a:avLst/>
          </a:prstGeom>
        </p:spPr>
        <p:txBody>
          <a:bodyPr wrap="square">
            <a:spAutoFit/>
          </a:bodyPr>
          <a:lstStyle/>
          <a:p>
            <a:r>
              <a:rPr lang="ru-RU" dirty="0" smtClean="0"/>
              <a:t>Проведение обучающих мероприятий по вопросам профилактики и противодействия коррупции</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329642" cy="1203348"/>
          </a:xfrm>
        </p:spPr>
        <p:txBody>
          <a:bodyPr>
            <a:normAutofit fontScale="90000"/>
          </a:bodyPr>
          <a:lstStyle/>
          <a:p>
            <a:r>
              <a:rPr lang="ru-RU" sz="2700" dirty="0" smtClean="0"/>
              <a:t/>
            </a:r>
            <a:br>
              <a:rPr lang="ru-RU" sz="2700" dirty="0" smtClean="0"/>
            </a:br>
            <a:r>
              <a:rPr lang="ru-RU" sz="3100" i="1" dirty="0" smtClean="0"/>
              <a:t>Беседа </a:t>
            </a:r>
            <a:r>
              <a:rPr lang="ru-RU" sz="3100" i="1" dirty="0" smtClean="0"/>
              <a:t>по вопросам </a:t>
            </a:r>
            <a:r>
              <a:rPr lang="ru-RU" sz="3100" i="1" dirty="0" err="1" smtClean="0"/>
              <a:t>антикоррупционной</a:t>
            </a:r>
            <a:r>
              <a:rPr lang="ru-RU" sz="3100" i="1" dirty="0" smtClean="0"/>
              <a:t> </a:t>
            </a:r>
            <a:r>
              <a:rPr lang="ru-RU" sz="3100" i="1" dirty="0" smtClean="0"/>
              <a:t>тематике </a:t>
            </a:r>
            <a:r>
              <a:rPr lang="ru-RU" sz="3100" i="1" dirty="0" smtClean="0"/>
              <a:t>для обучающихся МАУ ДО Центр «Радуга»</a:t>
            </a:r>
            <a:r>
              <a:rPr lang="ru-RU" dirty="0" smtClean="0"/>
              <a:t/>
            </a:r>
            <a:br>
              <a:rPr lang="ru-RU" dirty="0" smtClean="0"/>
            </a:br>
            <a:endParaRPr lang="ru-RU" dirty="0"/>
          </a:p>
        </p:txBody>
      </p:sp>
      <p:pic>
        <p:nvPicPr>
          <p:cNvPr id="1027" name="Picture 3" descr="C:\Users\User\Desktop\фото детей 2022-2023гг\20230123_140255.jpg"/>
          <p:cNvPicPr>
            <a:picLocks noGrp="1" noChangeAspect="1" noChangeArrowheads="1"/>
          </p:cNvPicPr>
          <p:nvPr>
            <p:ph idx="1"/>
          </p:nvPr>
        </p:nvPicPr>
        <p:blipFill>
          <a:blip r:embed="rId2" cstate="print"/>
          <a:srcRect l="38070" r="20497"/>
          <a:stretch>
            <a:fillRect/>
          </a:stretch>
        </p:blipFill>
        <p:spPr bwMode="auto">
          <a:xfrm rot="5400000">
            <a:off x="1441412" y="701672"/>
            <a:ext cx="2500331" cy="4525963"/>
          </a:xfrm>
          <a:prstGeom prst="rect">
            <a:avLst/>
          </a:prstGeom>
          <a:noFill/>
        </p:spPr>
      </p:pic>
      <p:pic>
        <p:nvPicPr>
          <p:cNvPr id="4098" name="Picture 2" descr="C:\Users\User\Desktop\img10.jpg"/>
          <p:cNvPicPr>
            <a:picLocks noChangeAspect="1" noChangeArrowheads="1"/>
          </p:cNvPicPr>
          <p:nvPr/>
        </p:nvPicPr>
        <p:blipFill>
          <a:blip r:embed="rId3" cstate="print"/>
          <a:srcRect/>
          <a:stretch>
            <a:fillRect/>
          </a:stretch>
        </p:blipFill>
        <p:spPr bwMode="auto">
          <a:xfrm>
            <a:off x="5143504" y="3429000"/>
            <a:ext cx="3710497" cy="278287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i="1" dirty="0" smtClean="0"/>
              <a:t>Занятие по теме «Без коррупции с детства</a:t>
            </a:r>
            <a:r>
              <a:rPr lang="ru-RU" sz="2700" i="1" dirty="0" smtClean="0"/>
              <a:t>»</a:t>
            </a:r>
            <a:br>
              <a:rPr lang="ru-RU" sz="2700" i="1" dirty="0" smtClean="0"/>
            </a:br>
            <a:r>
              <a:rPr lang="ru-RU" sz="2700" i="1" dirty="0" smtClean="0"/>
              <a:t> с </a:t>
            </a:r>
            <a:r>
              <a:rPr lang="ru-RU" sz="2700" i="1" dirty="0" smtClean="0"/>
              <a:t>обучающихся МАУ ДО Центр «Радуга»</a:t>
            </a:r>
            <a:r>
              <a:rPr lang="ru-RU" sz="2700" dirty="0" smtClean="0"/>
              <a:t/>
            </a:r>
            <a:br>
              <a:rPr lang="ru-RU" sz="2700" dirty="0" smtClean="0"/>
            </a:br>
            <a:endParaRPr lang="ru-RU" sz="2700" dirty="0"/>
          </a:p>
        </p:txBody>
      </p:sp>
      <p:pic>
        <p:nvPicPr>
          <p:cNvPr id="3074" name="Picture 2" descr="C:\Users\User\Desktop\фото детей 2022-2023гг\20230124_091423.jpg"/>
          <p:cNvPicPr>
            <a:picLocks noGrp="1" noChangeAspect="1" noChangeArrowheads="1"/>
          </p:cNvPicPr>
          <p:nvPr>
            <p:ph idx="1"/>
          </p:nvPr>
        </p:nvPicPr>
        <p:blipFill>
          <a:blip r:embed="rId2" cstate="print"/>
          <a:srcRect l="21167" r="18459"/>
          <a:stretch>
            <a:fillRect/>
          </a:stretch>
        </p:blipFill>
        <p:spPr bwMode="auto">
          <a:xfrm rot="5400000">
            <a:off x="611326" y="1397153"/>
            <a:ext cx="3277878" cy="4071966"/>
          </a:xfrm>
          <a:prstGeom prst="rect">
            <a:avLst/>
          </a:prstGeom>
          <a:noFill/>
        </p:spPr>
      </p:pic>
      <p:pic>
        <p:nvPicPr>
          <p:cNvPr id="5122" name="Picture 2" descr="C:\Users\User\Desktop\ef774a49-0b1b-5bdd-86ac-7a2913d60e1c.jpg"/>
          <p:cNvPicPr>
            <a:picLocks noChangeAspect="1" noChangeArrowheads="1"/>
          </p:cNvPicPr>
          <p:nvPr/>
        </p:nvPicPr>
        <p:blipFill>
          <a:blip r:embed="rId3"/>
          <a:srcRect/>
          <a:stretch>
            <a:fillRect/>
          </a:stretch>
        </p:blipFill>
        <p:spPr bwMode="auto">
          <a:xfrm>
            <a:off x="4632347" y="3071810"/>
            <a:ext cx="4511653" cy="338374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161</Words>
  <PresentationFormat>Экран (4:3)</PresentationFormat>
  <Paragraphs>41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Отчет МАУ ДО Центр «Радуга»     об исполнении корпоративных планов   по противодействию         коррупции за 2022 год</vt:lpstr>
      <vt:lpstr>ВИДЫ КОРРУПЦИИ Бытовая коррупция  Деловая коррупция  Коррупция верховной власти  </vt:lpstr>
      <vt:lpstr>Что такое коррупция?</vt:lpstr>
      <vt:lpstr>Вред от коррупции:</vt:lpstr>
      <vt:lpstr>Противодействие коррупции </vt:lpstr>
      <vt:lpstr>Слайд 6</vt:lpstr>
      <vt:lpstr>Обучение и информирование работников МАУ ДО Центр «Радуга»</vt:lpstr>
      <vt:lpstr> Беседа по вопросам антикоррупционной тематике для обучающихся МАУ ДО Центр «Радуга» </vt:lpstr>
      <vt:lpstr>Занятие по теме «Без коррупции с детства»  с обучающихся МАУ ДО Центр «Радуга» </vt:lpstr>
      <vt:lpstr>МАУ ДО Центр «Радуга»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10</cp:revision>
  <dcterms:created xsi:type="dcterms:W3CDTF">2023-01-24T04:45:03Z</dcterms:created>
  <dcterms:modified xsi:type="dcterms:W3CDTF">2023-01-24T06:30:38Z</dcterms:modified>
</cp:coreProperties>
</file>